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Poppins Light"/>
      <p:regular r:id="rId19"/>
    </p:embeddedFont>
    <p:embeddedFont>
      <p:font typeface="Poppins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  <p:embeddedFont>
      <p:font typeface="Roboto Light"/>
      <p:regular r:id="rId23"/>
    </p:embeddedFont>
    <p:embeddedFont>
      <p:font typeface="Roboto Ligh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842"/>
            <a:ext cx="80607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41173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Promote exclusive benefits to convert non-subscribers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41173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Reward repeat buyers to grow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41173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Balance sales boosts with margin control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23089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44151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 on high-revenue age groups and express shipping users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230892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44151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Highlight top-rated items in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90011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Transactions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125278" y="51710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4231719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125278" y="669321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Features per purchase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456884" y="51710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50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75633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56884" y="669321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Geographic coverage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788491" y="51710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25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1089493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788491" y="669321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Items tracked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227" y="560070"/>
            <a:ext cx="6461165" cy="636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Preparation Journey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99227" y="1501973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199227" y="1825228"/>
            <a:ext cx="7718346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6199227" y="1972747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Loading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199227" y="2413040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Imported dataset using pandas, explored structure with df.info()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199227" y="3095149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199227" y="3418403"/>
            <a:ext cx="7718346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0" name="Text 7"/>
          <p:cNvSpPr/>
          <p:nvPr/>
        </p:nvSpPr>
        <p:spPr>
          <a:xfrm>
            <a:off x="6199227" y="3565922"/>
            <a:ext cx="2804279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Missing Data Handling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199227" y="4006215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Imputed 37 missing Review Ratings using median by category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99227" y="4688324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99227" y="5011579"/>
            <a:ext cx="7718346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4" name="Text 11"/>
          <p:cNvSpPr/>
          <p:nvPr/>
        </p:nvSpPr>
        <p:spPr>
          <a:xfrm>
            <a:off x="6199227" y="5159097"/>
            <a:ext cx="25459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199227" y="5599390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Created age_group and purchase_frequency_days columns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199227" y="6281499"/>
            <a:ext cx="203597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99227" y="6604754"/>
            <a:ext cx="7718346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8" name="Text 15"/>
          <p:cNvSpPr/>
          <p:nvPr/>
        </p:nvSpPr>
        <p:spPr>
          <a:xfrm>
            <a:off x="6199227" y="6752273"/>
            <a:ext cx="2693313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Database Integration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199227" y="7192566"/>
            <a:ext cx="7718346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Connected to PostgreSQL for advanced SQL analysis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460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52528"/>
          </a:solidFill>
          <a:ln/>
        </p:spPr>
      </p:sp>
      <p:sp>
        <p:nvSpPr>
          <p:cNvPr id="5" name="Text 2"/>
          <p:cNvSpPr/>
          <p:nvPr/>
        </p:nvSpPr>
        <p:spPr>
          <a:xfrm>
            <a:off x="4033837" y="6541651"/>
            <a:ext cx="48589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888891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3318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Finding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Male customers generate 68% of total revenue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59096" y="3629858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Female segment shows opportunity for targeted growth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08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Customer Segmentation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68535"/>
            <a:ext cx="3664744" cy="2184083"/>
          </a:xfrm>
          <a:prstGeom prst="roundRect">
            <a:avLst>
              <a:gd name="adj" fmla="val 436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02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93388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792379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Largest segment driving repeat business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568535"/>
            <a:ext cx="3664863" cy="2184083"/>
          </a:xfrm>
          <a:prstGeom prst="roundRect">
            <a:avLst>
              <a:gd name="adj" fmla="val 436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2802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329338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406182" y="3792379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Growth opportunity segment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979432"/>
            <a:ext cx="7556421" cy="1821180"/>
          </a:xfrm>
          <a:prstGeom prst="roundRect">
            <a:avLst>
              <a:gd name="adj" fmla="val 523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5213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14624" y="570428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514624" y="620327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Smallest segment needing nurture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70557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958 repeat buyers (&gt;5 purchases) have subscriptions vs. 2,518 without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8677"/>
            <a:ext cx="69036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87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Gloves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83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Highest rating: 3.86 stars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187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Sandals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6783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Rating: 3.84 stars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187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Boots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67831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Rating: 3.82 stars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523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Category Leaders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1043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Clothing: Blouse (171 orders)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5465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Accessories: Jewelry (171 orders)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9887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Footwear: Sandals (160 orders)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523184"/>
            <a:ext cx="2873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Discount Dependent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99521" y="510432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Hat leads with 50% discount rate, followed by Sneakers at 49.66%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200" y="538877"/>
            <a:ext cx="7772400" cy="1224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Subscription vs. Non-Subscription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2200" y="2057400"/>
            <a:ext cx="7772400" cy="2036564"/>
          </a:xfrm>
          <a:prstGeom prst="roundRect">
            <a:avLst>
              <a:gd name="adj" fmla="val 5388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49340" y="2057400"/>
            <a:ext cx="91440" cy="2036564"/>
          </a:xfrm>
          <a:prstGeom prst="roundRect">
            <a:avLst>
              <a:gd name="adj" fmla="val 90012"/>
            </a:avLst>
          </a:prstGeom>
          <a:solidFill>
            <a:srgbClr val="F2F2F3"/>
          </a:solidFill>
          <a:ln/>
        </p:spPr>
      </p:sp>
      <p:sp>
        <p:nvSpPr>
          <p:cNvPr id="6" name="Text 3"/>
          <p:cNvSpPr/>
          <p:nvPr/>
        </p:nvSpPr>
        <p:spPr>
          <a:xfrm>
            <a:off x="6459498" y="2276118"/>
            <a:ext cx="2449592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Subscribers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59498" y="2699742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1,053 customers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459498" y="3130748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Average spend: $59.49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459498" y="3561755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Total revenue: $62,645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72200" y="4289822"/>
            <a:ext cx="7772400" cy="2036564"/>
          </a:xfrm>
          <a:prstGeom prst="roundRect">
            <a:avLst>
              <a:gd name="adj" fmla="val 5388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6149340" y="4289822"/>
            <a:ext cx="91440" cy="2036564"/>
          </a:xfrm>
          <a:prstGeom prst="roundRect">
            <a:avLst>
              <a:gd name="adj" fmla="val 90012"/>
            </a:avLst>
          </a:prstGeom>
          <a:solidFill>
            <a:srgbClr val="F2F2F3"/>
          </a:solidFill>
          <a:ln/>
        </p:spPr>
      </p:sp>
      <p:sp>
        <p:nvSpPr>
          <p:cNvPr id="12" name="Text 9"/>
          <p:cNvSpPr/>
          <p:nvPr/>
        </p:nvSpPr>
        <p:spPr>
          <a:xfrm>
            <a:off x="6459498" y="4508540"/>
            <a:ext cx="2449592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Non-Subscribers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459498" y="4932164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2,847 customers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459498" y="5363170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Average spend: $59.87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459498" y="5794177"/>
            <a:ext cx="7266384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Total revenue: $170,436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172200" y="6546771"/>
            <a:ext cx="7772400" cy="1145977"/>
          </a:xfrm>
          <a:prstGeom prst="roundRect">
            <a:avLst>
              <a:gd name="adj" fmla="val 7182"/>
            </a:avLst>
          </a:prstGeom>
          <a:solidFill>
            <a:srgbClr val="252528"/>
          </a:solidFill>
          <a:ln/>
        </p:spPr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058" y="6841093"/>
            <a:ext cx="244912" cy="195858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6808827" y="6791563"/>
            <a:ext cx="6939915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Similar spending patterns suggest subscription benefits need stronger value proposition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6114"/>
            <a:ext cx="80324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Shipping &amp; Discount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1869"/>
            <a:ext cx="3060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Shipping Type Impact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81350"/>
            <a:ext cx="6244709" cy="34969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521" y="2571869"/>
            <a:ext cx="37087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99521" y="315301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used discounts but spent above $59.76 average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40828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Discounts drive volume without sacrificing basket size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557236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Young Adults lead revenue generation, followed closely by Middle-aged segment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2025-12-15T21:27:12Z</dcterms:created>
  <dcterms:modified xsi:type="dcterms:W3CDTF">2025-12-15T21:27:12Z</dcterms:modified>
</cp:coreProperties>
</file>